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98" r:id="rId5"/>
    <p:sldId id="300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10" r:id="rId14"/>
    <p:sldId id="311" r:id="rId15"/>
    <p:sldId id="313" r:id="rId16"/>
    <p:sldId id="315" r:id="rId17"/>
    <p:sldId id="316" r:id="rId18"/>
    <p:sldId id="317" r:id="rId19"/>
    <p:sldId id="312" r:id="rId20"/>
    <p:sldId id="314" r:id="rId21"/>
    <p:sldId id="318" r:id="rId22"/>
    <p:sldId id="319" r:id="rId23"/>
    <p:sldId id="320" r:id="rId24"/>
    <p:sldId id="321" r:id="rId25"/>
    <p:sldId id="322" r:id="rId26"/>
    <p:sldId id="323" r:id="rId27"/>
    <p:sldId id="324" r:id="rId2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6E6619-EE2A-482E-A332-224F000C5FBC}" v="2934" dt="2024-10-07T15:29:32.171"/>
    <p1510:client id="{9AE9BF1B-CAFE-CF6D-E0E5-6EE45BBFC1FF}" v="196" dt="2024-10-07T08:31:45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9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0202E83-7626-42D7-91D9-64AA546E60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+mj-lt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DF7000-0911-4AD0-89FB-6F45C7A35D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963DC-2472-4BC0-861C-0724DD7692CC}" type="datetime1">
              <a:rPr lang="ko-KR" altLang="en-US" smtClean="0">
                <a:latin typeface="+mj-lt"/>
              </a:rPr>
              <a:t>2024-10-07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FBD91C-51BA-4B9D-81E5-042BDF28FD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+mj-lt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CD85DF-A15E-482F-A284-171C53CA2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1AF8C-6608-4BE7-8904-6D85AE304FEE}" type="slidenum">
              <a:rPr lang="en-US" altLang="ko-KR" smtClean="0">
                <a:latin typeface="+mj-lt"/>
              </a:rPr>
              <a:t>‹#›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3117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lt"/>
              </a:defRPr>
            </a:lvl1pPr>
          </a:lstStyle>
          <a:p>
            <a:fld id="{663671B3-C3E2-46B7-86F4-E25C0FE5B604}" type="datetime1">
              <a:rPr lang="ko-KR" altLang="en-US" smtClean="0"/>
              <a:pPr/>
              <a:t>2024-10-07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/>
            <a:r>
              <a:rPr lang="ko-KR" altLang="en-US" noProof="0" dirty="0"/>
              <a:t>두 번째 수준</a:t>
            </a:r>
          </a:p>
          <a:p>
            <a:pPr lvl="2"/>
            <a:r>
              <a:rPr lang="ko-KR" altLang="en-US" noProof="0" dirty="0"/>
              <a:t>세 번째 수준</a:t>
            </a:r>
          </a:p>
          <a:p>
            <a:pPr lvl="3"/>
            <a:r>
              <a:rPr lang="ko-KR" altLang="en-US" noProof="0" dirty="0"/>
              <a:t>네 번째 수준</a:t>
            </a:r>
          </a:p>
          <a:p>
            <a:pPr lvl="4"/>
            <a:r>
              <a:rPr lang="ko-KR" altLang="en-US" noProof="0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lt"/>
              </a:defRPr>
            </a:lvl1pPr>
          </a:lstStyle>
          <a:p>
            <a:fld id="{939C2D74-C2F9-4974-955D-D2CAC690E881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9405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9911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10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05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11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6747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12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9557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13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136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14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7778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15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905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16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9437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17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3039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18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5709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19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7738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7214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20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9004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21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7182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22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1976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23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8998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24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350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732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308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467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75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0151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9058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C2D74-C2F9-4974-955D-D2CAC690E881}" type="slidenum">
              <a:rPr lang="en-US" altLang="ko-KR" smtClean="0">
                <a:latin typeface="+mj-lt"/>
              </a:rPr>
              <a:t>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38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A50E7C43-20FB-41DD-8A3B-1C8671D0D311}" type="datetime1">
              <a:rPr lang="ko-KR" altLang="en-US" noProof="0" smtClean="0"/>
              <a:t>2024-10-07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57346A1-25B1-46D3-9EBD-F6C685CAB478}" type="datetime1">
              <a:rPr lang="ko-KR" altLang="en-US" noProof="0" smtClean="0"/>
              <a:t>2024-10-07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367E237-05D4-488D-A7DE-D82EB3C3C3F5}" type="datetime1">
              <a:rPr lang="ko-KR" altLang="en-US" noProof="0" smtClean="0"/>
              <a:t>2024-10-07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4BA9A4F-B94D-47EC-8764-71F8B837A2D9}" type="datetime1">
              <a:rPr lang="ko-KR" altLang="en-US" noProof="0" smtClean="0"/>
              <a:t>2024-10-07</a:t>
            </a:fld>
            <a:endParaRPr lang="ko-KR" altLang="en-US" noProof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275FD08-2C63-434B-94A9-8B82537B2174}" type="datetime1">
              <a:rPr lang="ko-KR" altLang="en-US" noProof="0" smtClean="0"/>
              <a:t>2024-10-07</a:t>
            </a:fld>
            <a:endParaRPr lang="ko-KR" altLang="en-US" noProof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ECCB8EB6-B904-4B28-9F76-A75A410FB8C7}" type="datetime1">
              <a:rPr lang="ko-KR" altLang="en-US" noProof="0" smtClean="0"/>
              <a:t>2024-10-07</a:t>
            </a:fld>
            <a:endParaRPr lang="ko-KR" altLang="en-US" noProof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A97EC8D5-E0BC-4E70-B436-131148641636}" type="datetime1">
              <a:rPr lang="ko-KR" altLang="en-US" noProof="0" smtClean="0"/>
              <a:t>2024-10-07</a:t>
            </a:fld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DBFC584-75D8-4E16-A138-79FEE40014DE}" type="datetime1">
              <a:rPr lang="ko-KR" altLang="en-US" noProof="0" smtClean="0"/>
              <a:t>2024-10-07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1BF0195-B3B1-454C-A010-D8A707946144}" type="datetime1">
              <a:rPr lang="ko-KR" altLang="en-US" noProof="0" smtClean="0"/>
              <a:t>2024-10-07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331E1705-9374-4E14-83FA-6A8F19CBA3A4}" type="datetime1">
              <a:rPr lang="ko-KR" altLang="en-US" noProof="0" smtClean="0"/>
              <a:t>2024-10-07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j-ea"/>
          <a:ea typeface="+mj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그림 3" descr="연필이 위에 놓여진 종이 한 장의 클로즈업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en-US" altLang="ko-KR" sz="4400" dirty="0" err="1">
                <a:solidFill>
                  <a:schemeClr val="tx1"/>
                </a:solidFill>
                <a:latin typeface="맑은 고딕"/>
                <a:ea typeface="맑은 고딕"/>
              </a:rPr>
              <a:t>올림픽</a:t>
            </a:r>
            <a:r>
              <a:rPr lang="en-US" altLang="ko-KR" sz="44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4400" dirty="0" err="1">
                <a:solidFill>
                  <a:schemeClr val="tx1"/>
                </a:solidFill>
                <a:latin typeface="맑은 고딕"/>
                <a:ea typeface="맑은 고딕"/>
              </a:rPr>
              <a:t>기록분석</a:t>
            </a:r>
            <a:br>
              <a:rPr lang="en-US" altLang="ko-KR" sz="4400" dirty="0">
                <a:solidFill>
                  <a:schemeClr val="tx1"/>
                </a:solidFill>
                <a:latin typeface="맑은 고딕"/>
                <a:ea typeface="맑은 고딕"/>
              </a:rPr>
            </a:br>
            <a:r>
              <a:rPr lang="en-US" altLang="ko-KR" sz="4400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en-US" altLang="ko-KR" sz="4400" dirty="0" err="1">
                <a:solidFill>
                  <a:schemeClr val="tx1"/>
                </a:solidFill>
                <a:latin typeface="맑은 고딕"/>
                <a:ea typeface="맑은 고딕"/>
              </a:rPr>
              <a:t>데이타톤</a:t>
            </a:r>
            <a:r>
              <a:rPr lang="en-US" altLang="ko-KR" sz="4400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</a:p>
        </p:txBody>
      </p:sp>
      <p:cxnSp>
        <p:nvCxnSpPr>
          <p:cNvPr id="37" name="직선 연결선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1-6.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dirty="0" err="1">
                <a:latin typeface="맑은 고딕"/>
                <a:ea typeface="맑은 고딕"/>
              </a:rPr>
              <a:t>Merge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6" name="내용 개체 틀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06D3F28-CAB6-E7BE-1B2A-74AE00F43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38505" y="1925321"/>
            <a:ext cx="9918189" cy="4421291"/>
          </a:xfrm>
        </p:spPr>
      </p:pic>
    </p:spTree>
    <p:extLst>
      <p:ext uri="{BB962C8B-B14F-4D97-AF65-F5344CB8AC3E}">
        <p14:creationId xmlns:p14="http://schemas.microsoft.com/office/powerpoint/2010/main" val="408186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1-7.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dirty="0" err="1">
                <a:latin typeface="맑은 고딕"/>
                <a:ea typeface="맑은 고딕"/>
              </a:rPr>
              <a:t>결측치확인</a:t>
            </a:r>
            <a:r>
              <a:rPr lang="ko-KR" altLang="en-US" dirty="0">
                <a:latin typeface="맑은 고딕"/>
                <a:ea typeface="맑은 고딕"/>
              </a:rPr>
              <a:t>(1)</a:t>
            </a:r>
          </a:p>
        </p:txBody>
      </p:sp>
      <p:pic>
        <p:nvPicPr>
          <p:cNvPr id="5" name="내용 개체 틀 4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FE4F194-5493-2122-8BB5-A6C3CFBE8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74907" y="1925321"/>
            <a:ext cx="7442186" cy="4441611"/>
          </a:xfrm>
        </p:spPr>
      </p:pic>
    </p:spTree>
    <p:extLst>
      <p:ext uri="{BB962C8B-B14F-4D97-AF65-F5344CB8AC3E}">
        <p14:creationId xmlns:p14="http://schemas.microsoft.com/office/powerpoint/2010/main" val="312030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1-7.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dirty="0" err="1">
                <a:latin typeface="맑은 고딕"/>
                <a:ea typeface="맑은 고딕"/>
              </a:rPr>
              <a:t>결측치확인</a:t>
            </a:r>
            <a:r>
              <a:rPr lang="ko-KR" altLang="en-US" dirty="0">
                <a:latin typeface="맑은 고딕"/>
                <a:ea typeface="맑은 고딕"/>
              </a:rPr>
              <a:t>(2)</a:t>
            </a:r>
          </a:p>
        </p:txBody>
      </p:sp>
      <p:pic>
        <p:nvPicPr>
          <p:cNvPr id="6" name="내용 개체 틀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E8742AD-1B44-A444-5210-FC2989167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48456" y="1965961"/>
            <a:ext cx="7901488" cy="4380651"/>
          </a:xfrm>
        </p:spPr>
      </p:pic>
    </p:spTree>
    <p:extLst>
      <p:ext uri="{BB962C8B-B14F-4D97-AF65-F5344CB8AC3E}">
        <p14:creationId xmlns:p14="http://schemas.microsoft.com/office/powerpoint/2010/main" val="2731461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1-7.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dirty="0" err="1">
                <a:latin typeface="맑은 고딕"/>
                <a:ea typeface="맑은 고딕"/>
              </a:rPr>
              <a:t>결측치확인</a:t>
            </a:r>
            <a:r>
              <a:rPr lang="ko-KR" altLang="en-US" dirty="0">
                <a:latin typeface="맑은 고딕"/>
                <a:ea typeface="맑은 고딕"/>
              </a:rPr>
              <a:t>(3)</a:t>
            </a:r>
          </a:p>
        </p:txBody>
      </p:sp>
      <p:pic>
        <p:nvPicPr>
          <p:cNvPr id="5" name="내용 개체 틀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4FA664E-12F6-8D86-CE89-3E5855AE5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94399" y="1925321"/>
            <a:ext cx="9155601" cy="4472091"/>
          </a:xfrm>
        </p:spPr>
      </p:pic>
    </p:spTree>
    <p:extLst>
      <p:ext uri="{BB962C8B-B14F-4D97-AF65-F5344CB8AC3E}">
        <p14:creationId xmlns:p14="http://schemas.microsoft.com/office/powerpoint/2010/main" val="394313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1-7.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dirty="0" err="1">
                <a:latin typeface="맑은 고딕"/>
                <a:ea typeface="맑은 고딕"/>
              </a:rPr>
              <a:t>결측치보정</a:t>
            </a:r>
            <a:r>
              <a:rPr lang="ko-KR" altLang="en-US" dirty="0">
                <a:latin typeface="맑은 고딕"/>
                <a:ea typeface="맑은 고딕"/>
              </a:rPr>
              <a:t>(4)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B07EB52-410F-0315-EBC3-CBCDC418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32" y="1961832"/>
            <a:ext cx="5895975" cy="4427855"/>
          </a:xfrm>
          <a:prstGeom prst="rect">
            <a:avLst/>
          </a:prstGeom>
        </p:spPr>
      </p:pic>
      <p:pic>
        <p:nvPicPr>
          <p:cNvPr id="10" name="내용 개체 틀 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5AF794B-C95A-6E28-B1D1-090769CB9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45897" y="2301241"/>
            <a:ext cx="3209006" cy="3760891"/>
          </a:xfrm>
        </p:spPr>
      </p:pic>
    </p:spTree>
    <p:extLst>
      <p:ext uri="{BB962C8B-B14F-4D97-AF65-F5344CB8AC3E}">
        <p14:creationId xmlns:p14="http://schemas.microsoft.com/office/powerpoint/2010/main" val="928762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1-7.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dirty="0" err="1">
                <a:latin typeface="맑은 고딕"/>
                <a:ea typeface="맑은 고딕"/>
              </a:rPr>
              <a:t>결측치보정</a:t>
            </a:r>
            <a:r>
              <a:rPr lang="ko-KR" altLang="en-US" dirty="0">
                <a:latin typeface="맑은 고딕"/>
                <a:ea typeface="맑은 고딕"/>
              </a:rPr>
              <a:t>(5)</a:t>
            </a:r>
          </a:p>
        </p:txBody>
      </p:sp>
      <p:pic>
        <p:nvPicPr>
          <p:cNvPr id="7" name="내용 개체 틀 6" descr="텍스트, 스크린샷, 디스플레이, 라인이(가) 표시된 사진&#10;&#10;자동 생성된 설명">
            <a:extLst>
              <a:ext uri="{FF2B5EF4-FFF2-40B4-BE49-F238E27FC236}">
                <a16:creationId xmlns:a16="http://schemas.microsoft.com/office/drawing/2014/main" id="{6F3B4128-F56D-77F0-65A1-B50F299C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92074" y="1925321"/>
            <a:ext cx="9960251" cy="4441611"/>
          </a:xfrm>
        </p:spPr>
      </p:pic>
    </p:spTree>
    <p:extLst>
      <p:ext uri="{BB962C8B-B14F-4D97-AF65-F5344CB8AC3E}">
        <p14:creationId xmlns:p14="http://schemas.microsoft.com/office/powerpoint/2010/main" val="103790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1-8.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dirty="0" err="1">
                <a:latin typeface="맑은 고딕"/>
                <a:ea typeface="맑은 고딕"/>
              </a:rPr>
              <a:t>열추가</a:t>
            </a:r>
            <a:r>
              <a:rPr lang="ko-KR" altLang="en-US" dirty="0">
                <a:latin typeface="맑은 고딕"/>
                <a:ea typeface="맑은 고딕"/>
              </a:rPr>
              <a:t>(</a:t>
            </a:r>
            <a:r>
              <a:rPr lang="ko-KR" altLang="en-US" dirty="0" err="1">
                <a:latin typeface="맑은 고딕"/>
                <a:ea typeface="맑은 고딕"/>
              </a:rPr>
              <a:t>Medal</a:t>
            </a:r>
            <a:r>
              <a:rPr lang="ko-KR" altLang="en-US" dirty="0"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6" name="내용 개체 틀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AED1338-02D2-5D29-EDC3-C2D8D8A3D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45472" y="1915161"/>
            <a:ext cx="9155056" cy="4461931"/>
          </a:xfrm>
        </p:spPr>
      </p:pic>
    </p:spTree>
    <p:extLst>
      <p:ext uri="{BB962C8B-B14F-4D97-AF65-F5344CB8AC3E}">
        <p14:creationId xmlns:p14="http://schemas.microsoft.com/office/powerpoint/2010/main" val="193291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2. 데이터분석 - 초기설정(1)</a:t>
            </a:r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C23D4BD-8B22-3162-94A6-E84A0E579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02257" y="1917702"/>
            <a:ext cx="9857090" cy="4450318"/>
          </a:xfrm>
        </p:spPr>
      </p:pic>
    </p:spTree>
    <p:extLst>
      <p:ext uri="{BB962C8B-B14F-4D97-AF65-F5344CB8AC3E}">
        <p14:creationId xmlns:p14="http://schemas.microsoft.com/office/powerpoint/2010/main" val="100696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2. 데이터분석 </a:t>
            </a:r>
            <a:r>
              <a:rPr lang="ko-KR" dirty="0">
                <a:latin typeface="Malgun Gothic"/>
                <a:ea typeface="Malgun Gothic"/>
              </a:rPr>
              <a:t>- 초기설정</a:t>
            </a:r>
            <a:r>
              <a:rPr lang="en-US" altLang="ko-KR" dirty="0">
                <a:latin typeface="Malgun Gothic"/>
                <a:ea typeface="Malgun Gothic"/>
              </a:rPr>
              <a:t>(</a:t>
            </a:r>
            <a:r>
              <a:rPr lang="en-US" altLang="ko-KR" dirty="0" err="1">
                <a:latin typeface="Malgun Gothic"/>
                <a:ea typeface="Malgun Gothic"/>
              </a:rPr>
              <a:t>한국set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6" name="내용 개체 틀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5BE9E45-644C-C829-81BC-90EEC5DD1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16139" y="2108201"/>
            <a:ext cx="8620682" cy="3760891"/>
          </a:xfrm>
        </p:spPr>
      </p:pic>
    </p:spTree>
    <p:extLst>
      <p:ext uri="{BB962C8B-B14F-4D97-AF65-F5344CB8AC3E}">
        <p14:creationId xmlns:p14="http://schemas.microsoft.com/office/powerpoint/2010/main" val="4183864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5D924301-E539-601B-FBF2-09295E239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35013" y="1986281"/>
            <a:ext cx="5972933" cy="41672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5CB90E-2798-02B7-06CE-DAEE66BF09B5}"/>
              </a:ext>
            </a:extLst>
          </p:cNvPr>
          <p:cNvSpPr txBox="1"/>
          <p:nvPr/>
        </p:nvSpPr>
        <p:spPr>
          <a:xfrm>
            <a:off x="7426960" y="2590800"/>
            <a:ext cx="36576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 b="1" err="1">
                <a:latin typeface="Malgun Gothic"/>
                <a:ea typeface="Malgun Gothic"/>
              </a:rPr>
              <a:t>선수별</a:t>
            </a:r>
            <a:r>
              <a:rPr lang="ko-KR" altLang="en-US" sz="1400" b="1" dirty="0">
                <a:latin typeface="Malgun Gothic"/>
                <a:ea typeface="Malgun Gothic"/>
              </a:rPr>
              <a:t>-메달집계정보</a:t>
            </a:r>
            <a:r>
              <a:rPr lang="ko-KR" altLang="en-US" sz="1400" dirty="0">
                <a:latin typeface="Malgun Gothic"/>
                <a:ea typeface="Malgun Gothic"/>
              </a:rPr>
              <a:t>로 </a:t>
            </a:r>
            <a:endParaRPr lang="ko-KR" sz="140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         </a:t>
            </a:r>
            <a:r>
              <a:rPr lang="ko-KR" altLang="en-US" sz="1400" err="1">
                <a:latin typeface="Malgun Gothic"/>
                <a:ea typeface="Malgun Gothic"/>
              </a:rPr>
              <a:t>x축</a:t>
            </a:r>
            <a:r>
              <a:rPr lang="ko-KR" altLang="en-US" sz="1400" dirty="0">
                <a:latin typeface="Malgun Gothic"/>
                <a:ea typeface="Malgun Gothic"/>
              </a:rPr>
              <a:t>: </a:t>
            </a:r>
            <a:r>
              <a:rPr lang="ko-KR" altLang="en-US" sz="1400" err="1">
                <a:latin typeface="Malgun Gothic"/>
                <a:ea typeface="Malgun Gothic"/>
              </a:rPr>
              <a:t>선수id</a:t>
            </a:r>
            <a:endParaRPr lang="ko-KR" altLang="en-US" sz="140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         </a:t>
            </a:r>
            <a:r>
              <a:rPr lang="ko-KR" altLang="en-US" sz="1400" err="1">
                <a:latin typeface="Malgun Gothic"/>
                <a:ea typeface="Malgun Gothic"/>
              </a:rPr>
              <a:t>y축</a:t>
            </a:r>
            <a:r>
              <a:rPr lang="ko-KR" altLang="en-US" sz="1400" dirty="0">
                <a:latin typeface="Malgun Gothic"/>
                <a:ea typeface="Malgun Gothic"/>
              </a:rPr>
              <a:t>: </a:t>
            </a:r>
            <a:r>
              <a:rPr lang="ko-KR" altLang="en-US" sz="1400" err="1">
                <a:latin typeface="Malgun Gothic"/>
                <a:ea typeface="Malgun Gothic"/>
              </a:rPr>
              <a:t>메달획득수</a:t>
            </a:r>
            <a:r>
              <a:rPr lang="ko-KR" altLang="en-US" sz="1400" dirty="0">
                <a:latin typeface="Malgun Gothic"/>
                <a:ea typeface="Malgun Gothic"/>
              </a:rPr>
              <a:t>(</a:t>
            </a:r>
            <a:r>
              <a:rPr lang="ko-KR" altLang="en-US" sz="1400" err="1">
                <a:latin typeface="Malgun Gothic"/>
                <a:ea typeface="Malgun Gothic"/>
              </a:rPr>
              <a:t>sum</a:t>
            </a:r>
            <a:r>
              <a:rPr lang="ko-KR" altLang="en-US" sz="1400" dirty="0">
                <a:latin typeface="Malgun Gothic"/>
                <a:ea typeface="Malgun Gothic"/>
              </a:rPr>
              <a:t>) </a:t>
            </a:r>
            <a:endParaRPr lang="ko-KR" sz="140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              경기참가횟수(</a:t>
            </a:r>
            <a:r>
              <a:rPr lang="ko-KR" altLang="en-US" sz="1400" dirty="0" err="1">
                <a:latin typeface="Malgun Gothic"/>
                <a:ea typeface="Malgun Gothic"/>
              </a:rPr>
              <a:t>count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  <a:endParaRPr lang="ko-KR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 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400" dirty="0" err="1">
                <a:latin typeface="Malgun Gothic"/>
                <a:ea typeface="맑은 고딕"/>
              </a:rPr>
              <a:t>개인이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참가한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최대경기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횟수</a:t>
            </a:r>
            <a:r>
              <a:rPr lang="en-US" altLang="ko-KR" sz="1400" dirty="0">
                <a:latin typeface="Malgun Gothic"/>
                <a:ea typeface="맑은 고딕"/>
              </a:rPr>
              <a:t> : 24번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400" dirty="0" err="1">
                <a:latin typeface="Malgun Gothic"/>
                <a:ea typeface="맑은 고딕"/>
              </a:rPr>
              <a:t>개인이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메달을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획득한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횟수</a:t>
            </a:r>
            <a:r>
              <a:rPr lang="en-US" altLang="ko-KR" sz="1400" dirty="0">
                <a:latin typeface="Malgun Gothic"/>
                <a:ea typeface="맑은 고딕"/>
              </a:rPr>
              <a:t>: 6개</a:t>
            </a:r>
          </a:p>
          <a:p>
            <a:pPr marL="285750" indent="-285750">
              <a:buFont typeface="Arial"/>
              <a:buChar char="•"/>
            </a:pPr>
            <a:endParaRPr lang="en-US" altLang="ko-KR" sz="1400" dirty="0">
              <a:latin typeface="Malgun Gothic"/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dirty="0" err="1">
                <a:latin typeface="Malgun Gothic"/>
                <a:ea typeface="맑은 고딕"/>
              </a:rPr>
              <a:t>대한민국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자료에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한정한</a:t>
            </a:r>
            <a:r>
              <a:rPr lang="en-US" altLang="ko-KR" sz="1400" dirty="0">
                <a:latin typeface="Malgun Gothic"/>
                <a:ea typeface="맑은 고딕"/>
              </a:rPr>
              <a:t> </a:t>
            </a:r>
            <a:r>
              <a:rPr lang="en-US" altLang="ko-KR" sz="1400" dirty="0" err="1">
                <a:latin typeface="Malgun Gothic"/>
                <a:ea typeface="맑은 고딕"/>
              </a:rPr>
              <a:t>결과</a:t>
            </a:r>
            <a:endParaRPr lang="en-US" altLang="ko-KR" sz="1400">
              <a:latin typeface="Malgun Gothic"/>
              <a:ea typeface="맑은 고딕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CA0368D5-3E57-52DC-CD9F-DA5DA1A1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Malgun Gothic"/>
                <a:ea typeface="Malgun Gothic"/>
              </a:rPr>
              <a:t>2. 데이터분석 - </a:t>
            </a:r>
            <a:r>
              <a:rPr lang="ko-KR" altLang="en-US" dirty="0" err="1">
                <a:latin typeface="Malgun Gothic"/>
                <a:ea typeface="Malgun Gothic"/>
              </a:rPr>
              <a:t>선수별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en-US" altLang="ko-KR" dirty="0" err="1">
                <a:latin typeface="Malgun Gothic"/>
                <a:ea typeface="Malgun Gothic"/>
              </a:rPr>
              <a:t>메달집계</a:t>
            </a:r>
          </a:p>
        </p:txBody>
      </p:sp>
    </p:spTree>
    <p:extLst>
      <p:ext uri="{BB962C8B-B14F-4D97-AF65-F5344CB8AC3E}">
        <p14:creationId xmlns:p14="http://schemas.microsoft.com/office/powerpoint/2010/main" val="195693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marL="914400" indent="-914400">
              <a:buAutoNum type="arabicPeriod"/>
            </a:pPr>
            <a:r>
              <a:rPr lang="ko-KR" altLang="en-US" dirty="0">
                <a:latin typeface="맑은 고딕"/>
                <a:ea typeface="맑은 고딕"/>
              </a:rPr>
              <a:t>올림픽 기록 분석 - 기본정보</a:t>
            </a:r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97FADCA-687C-D938-8959-B673B6CAE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3487" y="2040785"/>
            <a:ext cx="9758362" cy="3967160"/>
          </a:xfr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2. 데이터분석 - 선수/경기종목별(1)</a:t>
            </a:r>
            <a:endParaRPr lang="ko-KR" dirty="0"/>
          </a:p>
        </p:txBody>
      </p:sp>
      <p:pic>
        <p:nvPicPr>
          <p:cNvPr id="3" name="내용 개체 틀 2" descr="텍스트, 스크린샷, 폰트, 평행이(가) 표시된 사진&#10;&#10;자동 생성된 설명">
            <a:extLst>
              <a:ext uri="{FF2B5EF4-FFF2-40B4-BE49-F238E27FC236}">
                <a16:creationId xmlns:a16="http://schemas.microsoft.com/office/drawing/2014/main" id="{20713B2D-FB28-D1C4-E646-0C78C88C8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4958" y="2199641"/>
            <a:ext cx="7373204" cy="39742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53391B-AEB3-B3D8-510F-E00C1DC808DB}"/>
              </a:ext>
            </a:extLst>
          </p:cNvPr>
          <p:cNvSpPr txBox="1"/>
          <p:nvPr/>
        </p:nvSpPr>
        <p:spPr>
          <a:xfrm>
            <a:off x="8676640" y="2204720"/>
            <a:ext cx="315976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 b="1" dirty="0" err="1">
                <a:latin typeface="Malgun Gothic"/>
                <a:ea typeface="Malgun Gothic"/>
              </a:rPr>
              <a:t>선수별</a:t>
            </a:r>
            <a:r>
              <a:rPr lang="ko-KR" altLang="en-US" sz="1400" b="1" dirty="0">
                <a:latin typeface="Malgun Gothic"/>
                <a:ea typeface="Malgun Gothic"/>
              </a:rPr>
              <a:t>-경기종목 메달집계</a:t>
            </a:r>
            <a:r>
              <a:rPr lang="ko-KR" altLang="en-US" sz="1400" dirty="0">
                <a:latin typeface="Malgun Gothic"/>
                <a:ea typeface="Malgun Gothic"/>
              </a:rPr>
              <a:t>정보로 </a:t>
            </a:r>
            <a:endParaRPr lang="ko-KR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         </a:t>
            </a:r>
            <a:r>
              <a:rPr lang="ko-KR" altLang="en-US" sz="1400" dirty="0" err="1">
                <a:latin typeface="Malgun Gothic"/>
                <a:ea typeface="Malgun Gothic"/>
              </a:rPr>
              <a:t>x축</a:t>
            </a:r>
            <a:r>
              <a:rPr lang="ko-KR" altLang="en-US" sz="1400" dirty="0">
                <a:latin typeface="Malgun Gothic"/>
                <a:ea typeface="Malgun Gothic"/>
              </a:rPr>
              <a:t>: 경기종목</a:t>
            </a:r>
            <a:endParaRPr lang="ko-KR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         </a:t>
            </a:r>
            <a:r>
              <a:rPr lang="ko-KR" altLang="en-US" sz="1400" err="1">
                <a:latin typeface="Malgun Gothic"/>
                <a:ea typeface="Malgun Gothic"/>
              </a:rPr>
              <a:t>y축</a:t>
            </a:r>
            <a:r>
              <a:rPr lang="ko-KR" altLang="en-US" sz="1400" dirty="0">
                <a:latin typeface="Malgun Gothic"/>
                <a:ea typeface="Malgun Gothic"/>
              </a:rPr>
              <a:t>: </a:t>
            </a:r>
            <a:r>
              <a:rPr lang="ko-KR" altLang="en-US" sz="1400" err="1">
                <a:latin typeface="Malgun Gothic"/>
                <a:ea typeface="Malgun Gothic"/>
              </a:rPr>
              <a:t>메달획득수</a:t>
            </a:r>
            <a:r>
              <a:rPr lang="ko-KR" altLang="en-US" sz="1400" dirty="0">
                <a:latin typeface="Malgun Gothic"/>
                <a:ea typeface="Malgun Gothic"/>
              </a:rPr>
              <a:t>(</a:t>
            </a:r>
            <a:r>
              <a:rPr lang="ko-KR" altLang="en-US" sz="1400" err="1">
                <a:latin typeface="Malgun Gothic"/>
                <a:ea typeface="Malgun Gothic"/>
              </a:rPr>
              <a:t>sum</a:t>
            </a:r>
            <a:r>
              <a:rPr lang="ko-KR" altLang="en-US" sz="1400" dirty="0">
                <a:latin typeface="Malgun Gothic"/>
                <a:ea typeface="Malgun Gothic"/>
              </a:rPr>
              <a:t>) </a:t>
            </a:r>
            <a:endParaRPr lang="ko-KR" sz="140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              경기참가횟수(</a:t>
            </a:r>
            <a:r>
              <a:rPr lang="ko-KR" altLang="en-US" sz="1400" dirty="0" err="1">
                <a:latin typeface="Malgun Gothic"/>
                <a:ea typeface="Malgun Gothic"/>
              </a:rPr>
              <a:t>count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  <a:endParaRPr lang="ko-KR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b="1" dirty="0">
                <a:latin typeface="Malgun Gothic"/>
                <a:ea typeface="Malgun Gothic"/>
              </a:rPr>
              <a:t>경기종목 </a:t>
            </a:r>
            <a:r>
              <a:rPr lang="ko-KR" altLang="en-US" sz="1400" b="1" err="1">
                <a:latin typeface="Malgun Gothic"/>
                <a:ea typeface="Malgun Gothic"/>
              </a:rPr>
              <a:t>집계수</a:t>
            </a:r>
            <a:r>
              <a:rPr lang="ko-KR" altLang="en-US" sz="1400" b="1" dirty="0">
                <a:latin typeface="Malgun Gothic"/>
                <a:ea typeface="Malgun Gothic"/>
              </a:rPr>
              <a:t> (</a:t>
            </a:r>
            <a:r>
              <a:rPr lang="ko-KR" altLang="en-US" sz="1400" b="1" err="1">
                <a:latin typeface="Malgun Gothic"/>
                <a:ea typeface="Malgun Gothic"/>
              </a:rPr>
              <a:t>sum</a:t>
            </a:r>
            <a:r>
              <a:rPr lang="ko-KR" altLang="en-US" sz="1400" b="1" dirty="0">
                <a:latin typeface="Malgun Gothic"/>
                <a:ea typeface="Malgun Gothic"/>
              </a:rPr>
              <a:t> / </a:t>
            </a:r>
            <a:r>
              <a:rPr lang="ko-KR" altLang="en-US" sz="1400" b="1" err="1">
                <a:latin typeface="Malgun Gothic"/>
                <a:ea typeface="Malgun Gothic"/>
              </a:rPr>
              <a:t>count</a:t>
            </a:r>
            <a:r>
              <a:rPr lang="ko-KR" altLang="en-US" sz="1400" b="1" dirty="0">
                <a:latin typeface="Malgun Gothic"/>
                <a:ea typeface="Malgun Gothic"/>
              </a:rPr>
              <a:t>)로 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내림차순(</a:t>
            </a:r>
            <a:r>
              <a:rPr lang="ko-KR" altLang="en-US" sz="1400" b="1" err="1">
                <a:solidFill>
                  <a:srgbClr val="FF0000"/>
                </a:solidFill>
                <a:latin typeface="Malgun Gothic"/>
                <a:ea typeface="Malgun Gothic"/>
              </a:rPr>
              <a:t>desc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dirty="0">
                <a:latin typeface="Malgun Gothic"/>
                <a:ea typeface="Malgun Gothic"/>
              </a:rPr>
              <a:t>메달획득수가 없는 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22개 종목</a:t>
            </a:r>
            <a:r>
              <a:rPr lang="ko-KR" altLang="en-US" sz="1400" dirty="0">
                <a:latin typeface="Malgun Gothic"/>
                <a:ea typeface="Malgun Gothic"/>
              </a:rPr>
              <a:t>이 현재 관심있게 살펴볼 자료(</a:t>
            </a:r>
            <a:r>
              <a:rPr lang="ko-KR" altLang="en-US" sz="1400" dirty="0" err="1">
                <a:latin typeface="Malgun Gothic"/>
                <a:ea typeface="Malgun Gothic"/>
              </a:rPr>
              <a:t>sum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dirty="0">
                <a:latin typeface="Malgun Gothic"/>
                <a:ea typeface="Malgun Gothic"/>
              </a:rPr>
              <a:t>경기참가횟수가 큰 순서로 본 경기종목 집계</a:t>
            </a:r>
          </a:p>
        </p:txBody>
      </p:sp>
    </p:spTree>
    <p:extLst>
      <p:ext uri="{BB962C8B-B14F-4D97-AF65-F5344CB8AC3E}">
        <p14:creationId xmlns:p14="http://schemas.microsoft.com/office/powerpoint/2010/main" val="3075782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2. 데이터분석 - </a:t>
            </a:r>
            <a:r>
              <a:rPr lang="ko-KR" dirty="0">
                <a:latin typeface="Malgun Gothic"/>
                <a:ea typeface="Malgun Gothic"/>
              </a:rPr>
              <a:t>선수/경기종목별(</a:t>
            </a:r>
            <a:r>
              <a:rPr lang="en-US" altLang="ko-KR" dirty="0">
                <a:latin typeface="Malgun Gothic"/>
                <a:ea typeface="Malgun Gothic"/>
              </a:rPr>
              <a:t>2</a:t>
            </a:r>
            <a:r>
              <a:rPr lang="ko-KR" dirty="0">
                <a:latin typeface="Malgun Gothic"/>
                <a:ea typeface="Malgun Gothic"/>
              </a:rPr>
              <a:t>)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7" name="내용 개체 틀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AB34B72-DCB0-5815-A047-E4F1D9398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2589" y="2138681"/>
            <a:ext cx="6918182" cy="402505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D85F67-90E2-1911-7F01-0385B1445E62}"/>
              </a:ext>
            </a:extLst>
          </p:cNvPr>
          <p:cNvSpPr txBox="1"/>
          <p:nvPr/>
        </p:nvSpPr>
        <p:spPr>
          <a:xfrm>
            <a:off x="8270240" y="2235200"/>
            <a:ext cx="3159760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 b="1" dirty="0" err="1">
                <a:latin typeface="Malgun Gothic"/>
                <a:ea typeface="Malgun Gothic"/>
              </a:rPr>
              <a:t>선수별</a:t>
            </a:r>
            <a:r>
              <a:rPr lang="ko-KR" altLang="en-US" sz="1400" b="1" dirty="0">
                <a:latin typeface="Malgun Gothic"/>
                <a:ea typeface="Malgun Gothic"/>
              </a:rPr>
              <a:t>-경기종목 메달집계</a:t>
            </a:r>
            <a:r>
              <a:rPr lang="ko-KR" altLang="en-US" sz="1400" dirty="0">
                <a:latin typeface="Malgun Gothic"/>
                <a:ea typeface="Malgun Gothic"/>
              </a:rPr>
              <a:t>정보로 </a:t>
            </a:r>
            <a:endParaRPr lang="ko-KR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         </a:t>
            </a:r>
            <a:r>
              <a:rPr lang="ko-KR" altLang="en-US" sz="1400" dirty="0" err="1">
                <a:latin typeface="Malgun Gothic"/>
                <a:ea typeface="Malgun Gothic"/>
              </a:rPr>
              <a:t>x축</a:t>
            </a:r>
            <a:r>
              <a:rPr lang="ko-KR" altLang="en-US" sz="1400" dirty="0">
                <a:latin typeface="Malgun Gothic"/>
                <a:ea typeface="Malgun Gothic"/>
              </a:rPr>
              <a:t>: 경기종목</a:t>
            </a:r>
            <a:endParaRPr lang="ko-KR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         </a:t>
            </a:r>
            <a:r>
              <a:rPr lang="ko-KR" altLang="en-US" sz="1400" err="1">
                <a:latin typeface="Malgun Gothic"/>
                <a:ea typeface="Malgun Gothic"/>
              </a:rPr>
              <a:t>y축</a:t>
            </a:r>
            <a:r>
              <a:rPr lang="ko-KR" altLang="en-US" sz="1400" dirty="0">
                <a:latin typeface="Malgun Gothic"/>
                <a:ea typeface="Malgun Gothic"/>
              </a:rPr>
              <a:t>: </a:t>
            </a:r>
            <a:r>
              <a:rPr lang="ko-KR" altLang="en-US" sz="1400" err="1">
                <a:latin typeface="Malgun Gothic"/>
                <a:ea typeface="Malgun Gothic"/>
              </a:rPr>
              <a:t>메달획득수</a:t>
            </a:r>
            <a:r>
              <a:rPr lang="ko-KR" altLang="en-US" sz="1400" dirty="0">
                <a:latin typeface="Malgun Gothic"/>
                <a:ea typeface="Malgun Gothic"/>
              </a:rPr>
              <a:t>(</a:t>
            </a:r>
            <a:r>
              <a:rPr lang="ko-KR" altLang="en-US" sz="1400" err="1">
                <a:latin typeface="Malgun Gothic"/>
                <a:ea typeface="Malgun Gothic"/>
              </a:rPr>
              <a:t>sum</a:t>
            </a:r>
            <a:r>
              <a:rPr lang="ko-KR" altLang="en-US" sz="1400" dirty="0">
                <a:latin typeface="Malgun Gothic"/>
                <a:ea typeface="Malgun Gothic"/>
              </a:rPr>
              <a:t>) </a:t>
            </a:r>
            <a:endParaRPr lang="ko-KR" sz="140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              경기참가횟수(</a:t>
            </a:r>
            <a:r>
              <a:rPr lang="ko-KR" altLang="en-US" sz="1400" dirty="0" err="1">
                <a:latin typeface="Malgun Gothic"/>
                <a:ea typeface="Malgun Gothic"/>
              </a:rPr>
              <a:t>count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  <a:endParaRPr lang="ko-KR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b="1" dirty="0" err="1">
                <a:latin typeface="Malgun Gothic"/>
                <a:ea typeface="Malgun Gothic"/>
              </a:rPr>
              <a:t>선수별</a:t>
            </a:r>
            <a:r>
              <a:rPr lang="ko-KR" altLang="en-US" sz="1400" b="1" dirty="0">
                <a:latin typeface="Malgun Gothic"/>
                <a:ea typeface="Malgun Gothic"/>
              </a:rPr>
              <a:t>, 경기종목 </a:t>
            </a:r>
            <a:r>
              <a:rPr lang="ko-KR" altLang="en-US" sz="1400" b="1" dirty="0" err="1">
                <a:latin typeface="Malgun Gothic"/>
                <a:ea typeface="Malgun Gothic"/>
              </a:rPr>
              <a:t>집계수</a:t>
            </a:r>
            <a:r>
              <a:rPr lang="ko-KR" altLang="en-US" sz="1400" dirty="0">
                <a:latin typeface="Malgun Gothic"/>
                <a:ea typeface="Malgun Gothic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dirty="0">
                <a:latin typeface="Malgun Gothic"/>
                <a:ea typeface="Malgun Gothic"/>
              </a:rPr>
              <a:t>개인선수별로 참가한 </a:t>
            </a:r>
            <a:r>
              <a:rPr lang="ko-KR" altLang="en-US" sz="1400" dirty="0" err="1">
                <a:latin typeface="Malgun Gothic"/>
                <a:ea typeface="Malgun Gothic"/>
              </a:rPr>
              <a:t>경기종목중에</a:t>
            </a:r>
            <a:r>
              <a:rPr lang="ko-KR" altLang="en-US" sz="1400" dirty="0">
                <a:latin typeface="Malgun Gothic"/>
                <a:ea typeface="Malgun Gothic"/>
              </a:rPr>
              <a:t> 메달을 획득한 집계정보(</a:t>
            </a:r>
            <a:r>
              <a:rPr lang="ko-KR" altLang="en-US" sz="1400" dirty="0" err="1">
                <a:latin typeface="Malgun Gothic"/>
                <a:ea typeface="Malgun Gothic"/>
              </a:rPr>
              <a:t>sum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dirty="0">
                <a:latin typeface="Malgun Gothic"/>
                <a:ea typeface="Malgun Gothic"/>
              </a:rPr>
              <a:t>개인선수별 참가한 경기종목의 집계로 메달을 획득한 종목과 그렇지 못한 종목을 바로 식별 가능(</a:t>
            </a:r>
            <a:r>
              <a:rPr lang="ko-KR" altLang="en-US" sz="1400" dirty="0" err="1">
                <a:latin typeface="Malgun Gothic"/>
                <a:ea typeface="Malgun Gothic"/>
              </a:rPr>
              <a:t>count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1525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2. 데이터분석 - </a:t>
            </a:r>
            <a:r>
              <a:rPr lang="ko-KR" altLang="en-US" dirty="0">
                <a:latin typeface="Malgun Gothic"/>
                <a:ea typeface="Malgun Gothic"/>
              </a:rPr>
              <a:t>경기종목 </a:t>
            </a:r>
            <a:r>
              <a:rPr lang="ko-KR" altLang="en-US" dirty="0" err="1">
                <a:latin typeface="Malgun Gothic"/>
                <a:ea typeface="Malgun Gothic"/>
              </a:rPr>
              <a:t>집계별</a:t>
            </a:r>
            <a:endParaRPr lang="ko-KR" dirty="0" err="1">
              <a:solidFill>
                <a:srgbClr val="404040"/>
              </a:solidFill>
              <a:latin typeface="Malgun Gothic"/>
              <a:ea typeface="Malgun Gothic"/>
            </a:endParaRPr>
          </a:p>
        </p:txBody>
      </p:sp>
      <p:pic>
        <p:nvPicPr>
          <p:cNvPr id="3" name="내용 개체 틀 2" descr="텍스트, 스크린샷, 평행, 도표이(가) 표시된 사진&#10;&#10;자동 생성된 설명">
            <a:extLst>
              <a:ext uri="{FF2B5EF4-FFF2-40B4-BE49-F238E27FC236}">
                <a16:creationId xmlns:a16="http://schemas.microsoft.com/office/drawing/2014/main" id="{3F564628-A70E-5CE6-C2D9-9F3F9D6C6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40536" y="2037081"/>
            <a:ext cx="6643948" cy="423841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C6B5F-30D0-63CB-1B31-F01FA3AEF45D}"/>
              </a:ext>
            </a:extLst>
          </p:cNvPr>
          <p:cNvSpPr txBox="1"/>
          <p:nvPr/>
        </p:nvSpPr>
        <p:spPr>
          <a:xfrm>
            <a:off x="8056508" y="2235200"/>
            <a:ext cx="315976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 b="1" dirty="0">
                <a:latin typeface="Malgun Gothic"/>
                <a:ea typeface="Malgun Gothic"/>
              </a:rPr>
              <a:t>경기종목 메달집계</a:t>
            </a:r>
            <a:r>
              <a:rPr lang="ko-KR" altLang="en-US" sz="1400" dirty="0">
                <a:latin typeface="Malgun Gothic"/>
                <a:ea typeface="Malgun Gothic"/>
              </a:rPr>
              <a:t>정보로 </a:t>
            </a:r>
            <a:endParaRPr lang="ko-KR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         </a:t>
            </a:r>
            <a:r>
              <a:rPr lang="ko-KR" altLang="en-US" sz="1400" dirty="0" err="1">
                <a:latin typeface="Malgun Gothic"/>
                <a:ea typeface="Malgun Gothic"/>
              </a:rPr>
              <a:t>x축</a:t>
            </a:r>
            <a:r>
              <a:rPr lang="ko-KR" altLang="en-US" sz="1400" dirty="0">
                <a:latin typeface="Malgun Gothic"/>
                <a:ea typeface="Malgun Gothic"/>
              </a:rPr>
              <a:t>: 경기종목</a:t>
            </a:r>
            <a:endParaRPr lang="ko-KR" sz="1400" dirty="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         </a:t>
            </a:r>
            <a:r>
              <a:rPr lang="ko-KR" altLang="en-US" sz="1400" err="1">
                <a:latin typeface="Malgun Gothic"/>
                <a:ea typeface="Malgun Gothic"/>
              </a:rPr>
              <a:t>y축</a:t>
            </a:r>
            <a:r>
              <a:rPr lang="ko-KR" altLang="en-US" sz="1400" dirty="0">
                <a:latin typeface="Malgun Gothic"/>
                <a:ea typeface="Malgun Gothic"/>
              </a:rPr>
              <a:t>: </a:t>
            </a:r>
            <a:r>
              <a:rPr lang="ko-KR" altLang="en-US" sz="1400" err="1">
                <a:latin typeface="Malgun Gothic"/>
                <a:ea typeface="Malgun Gothic"/>
              </a:rPr>
              <a:t>메달획득수</a:t>
            </a:r>
            <a:r>
              <a:rPr lang="ko-KR" altLang="en-US" sz="1400" dirty="0">
                <a:latin typeface="Malgun Gothic"/>
                <a:ea typeface="Malgun Gothic"/>
              </a:rPr>
              <a:t>(</a:t>
            </a:r>
            <a:r>
              <a:rPr lang="ko-KR" altLang="en-US" sz="1400" err="1">
                <a:latin typeface="Malgun Gothic"/>
                <a:ea typeface="Malgun Gothic"/>
              </a:rPr>
              <a:t>sum</a:t>
            </a:r>
            <a:r>
              <a:rPr lang="ko-KR" altLang="en-US" sz="1400" dirty="0">
                <a:latin typeface="Malgun Gothic"/>
                <a:ea typeface="Malgun Gothic"/>
              </a:rPr>
              <a:t>) </a:t>
            </a:r>
            <a:endParaRPr lang="ko-KR" sz="1400">
              <a:latin typeface="Malgun Gothic"/>
              <a:ea typeface="Malgun Gothic"/>
            </a:endParaRPr>
          </a:p>
          <a:p>
            <a:r>
              <a:rPr lang="ko-KR" altLang="en-US" sz="1400" dirty="0">
                <a:latin typeface="Malgun Gothic"/>
                <a:ea typeface="Malgun Gothic"/>
              </a:rPr>
              <a:t>              경기참가횟수(</a:t>
            </a:r>
            <a:r>
              <a:rPr lang="ko-KR" altLang="en-US" sz="1400" dirty="0" err="1">
                <a:latin typeface="Malgun Gothic"/>
                <a:ea typeface="Malgun Gothic"/>
              </a:rPr>
              <a:t>count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  <a:endParaRPr lang="ko-KR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b="1" dirty="0">
                <a:latin typeface="Malgun Gothic"/>
                <a:ea typeface="Malgun Gothic"/>
              </a:rPr>
              <a:t>경기종목 </a:t>
            </a:r>
            <a:r>
              <a:rPr lang="ko-KR" altLang="en-US" sz="1400" b="1" dirty="0" err="1">
                <a:latin typeface="Malgun Gothic"/>
                <a:ea typeface="Malgun Gothic"/>
              </a:rPr>
              <a:t>집계수</a:t>
            </a:r>
            <a:r>
              <a:rPr lang="ko-KR" altLang="en-US" sz="1400" dirty="0">
                <a:latin typeface="Malgun Gothic"/>
                <a:ea typeface="Malgun Gothic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dirty="0" err="1">
                <a:latin typeface="Malgun Gothic"/>
                <a:ea typeface="Malgun Gothic"/>
              </a:rPr>
              <a:t>경기종목중에</a:t>
            </a:r>
            <a:r>
              <a:rPr lang="ko-KR" altLang="en-US" sz="1400" dirty="0">
                <a:latin typeface="Malgun Gothic"/>
                <a:ea typeface="Malgun Gothic"/>
              </a:rPr>
              <a:t> 메달을 획득한 집계정보(</a:t>
            </a:r>
            <a:r>
              <a:rPr lang="ko-KR" altLang="en-US" sz="1400" dirty="0" err="1">
                <a:latin typeface="Malgun Gothic"/>
                <a:ea typeface="Malgun Gothic"/>
              </a:rPr>
              <a:t>sum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ko-KR" altLang="en-US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dirty="0">
                <a:latin typeface="Malgun Gothic"/>
                <a:ea typeface="Malgun Gothic"/>
              </a:rPr>
              <a:t>참가한 경기종목의 집계로 메달을 획득한 종목과 그렇지 못한 종목</a:t>
            </a:r>
          </a:p>
        </p:txBody>
      </p:sp>
    </p:spTree>
    <p:extLst>
      <p:ext uri="{BB962C8B-B14F-4D97-AF65-F5344CB8AC3E}">
        <p14:creationId xmlns:p14="http://schemas.microsoft.com/office/powerpoint/2010/main" val="158792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2. 데이터분석 - 부진한 경기종목체크</a:t>
            </a:r>
          </a:p>
        </p:txBody>
      </p:sp>
      <p:pic>
        <p:nvPicPr>
          <p:cNvPr id="7" name="내용 개체 틀 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36289A4-C4B8-381F-DB4C-80B0DEC50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38275" y="2037081"/>
            <a:ext cx="7050330" cy="421809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F8771D-22DD-5FDF-5835-F44B14E7F020}"/>
              </a:ext>
            </a:extLst>
          </p:cNvPr>
          <p:cNvSpPr txBox="1"/>
          <p:nvPr/>
        </p:nvSpPr>
        <p:spPr>
          <a:xfrm>
            <a:off x="8208908" y="2235200"/>
            <a:ext cx="3159760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 b="1" dirty="0">
                <a:latin typeface="Malgun Gothic"/>
                <a:ea typeface="Malgun Gothic"/>
              </a:rPr>
              <a:t>부진한 경기종목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(</a:t>
            </a:r>
            <a:r>
              <a:rPr lang="ko-KR" altLang="en-US" sz="1400" b="1" err="1">
                <a:solidFill>
                  <a:srgbClr val="FF0000"/>
                </a:solidFill>
                <a:latin typeface="Malgun Gothic"/>
                <a:ea typeface="Malgun Gothic"/>
              </a:rPr>
              <a:t>메달수</a:t>
            </a:r>
            <a:r>
              <a:rPr lang="ko-KR" altLang="en-US" sz="1400" b="1" dirty="0">
                <a:solidFill>
                  <a:srgbClr val="FF0000"/>
                </a:solidFill>
                <a:latin typeface="Malgun Gothic"/>
                <a:ea typeface="Malgun Gothic"/>
              </a:rPr>
              <a:t>=0) </a:t>
            </a:r>
            <a:r>
              <a:rPr lang="ko-KR" altLang="en-US" sz="1400" dirty="0">
                <a:latin typeface="Malgun Gothic"/>
                <a:ea typeface="Malgun Gothic"/>
              </a:rPr>
              <a:t>의</a:t>
            </a:r>
            <a:endParaRPr lang="ko-KR" dirty="0"/>
          </a:p>
          <a:p>
            <a:r>
              <a:rPr lang="ko-KR" altLang="en-US" sz="1400" dirty="0">
                <a:latin typeface="Malgun Gothic"/>
                <a:ea typeface="Malgun Gothic"/>
              </a:rPr>
              <a:t>     참석한 년도 및 시즌 확인</a:t>
            </a:r>
          </a:p>
          <a:p>
            <a:r>
              <a:rPr lang="ko-KR" altLang="en-US" sz="1400" dirty="0">
                <a:latin typeface="Malgun Gothic"/>
                <a:ea typeface="Malgun Gothic"/>
              </a:rPr>
              <a:t>      </a:t>
            </a:r>
            <a:r>
              <a:rPr lang="ko-KR" sz="1400" dirty="0" err="1">
                <a:latin typeface="Malgun Gothic"/>
                <a:ea typeface="Malgun Gothic"/>
              </a:rPr>
              <a:t>x축</a:t>
            </a:r>
            <a:r>
              <a:rPr lang="ko-KR" sz="1400" dirty="0">
                <a:latin typeface="Malgun Gothic"/>
                <a:ea typeface="Malgun Gothic"/>
              </a:rPr>
              <a:t>:</a:t>
            </a:r>
            <a:r>
              <a:rPr lang="ko-KR" altLang="en-US" sz="1400" dirty="0">
                <a:latin typeface="Malgun Gothic"/>
                <a:ea typeface="Malgun Gothic"/>
              </a:rPr>
              <a:t> 년도(</a:t>
            </a:r>
            <a:r>
              <a:rPr lang="ko-KR" altLang="en-US" sz="1400" dirty="0" err="1">
                <a:latin typeface="Malgun Gothic"/>
                <a:ea typeface="Malgun Gothic"/>
              </a:rPr>
              <a:t>year</a:t>
            </a:r>
            <a:r>
              <a:rPr lang="ko-KR" altLang="en-US" sz="1400" dirty="0">
                <a:latin typeface="Malgun Gothic"/>
                <a:ea typeface="Malgun Gothic"/>
              </a:rPr>
              <a:t>)</a:t>
            </a: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ko-KR" sz="1400" dirty="0">
                <a:latin typeface="Malgun Gothic"/>
                <a:ea typeface="Malgun Gothic"/>
              </a:rPr>
              <a:t>  </a:t>
            </a:r>
            <a:r>
              <a:rPr lang="ko-KR" altLang="en-US" sz="1400" dirty="0">
                <a:latin typeface="Malgun Gothic"/>
                <a:ea typeface="Malgun Gothic"/>
              </a:rPr>
              <a:t>    </a:t>
            </a:r>
            <a:r>
              <a:rPr lang="ko-KR" sz="1400" dirty="0" err="1">
                <a:latin typeface="Malgun Gothic"/>
                <a:ea typeface="Malgun Gothic"/>
              </a:rPr>
              <a:t>y축</a:t>
            </a:r>
            <a:r>
              <a:rPr lang="ko-KR" sz="1400" dirty="0">
                <a:latin typeface="Malgun Gothic"/>
                <a:ea typeface="Malgun Gothic"/>
              </a:rPr>
              <a:t>: 경기종목(</a:t>
            </a:r>
            <a:r>
              <a:rPr lang="en-US" altLang="ko-KR" sz="1400" dirty="0">
                <a:latin typeface="Malgun Gothic"/>
                <a:ea typeface="Malgun Gothic"/>
              </a:rPr>
              <a:t>sport)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     </a:t>
            </a:r>
            <a:r>
              <a:rPr lang="en-US" altLang="ko-KR" sz="1400" dirty="0" err="1">
                <a:latin typeface="Malgun Gothic"/>
                <a:ea typeface="Malgun Gothic"/>
              </a:rPr>
              <a:t>분포</a:t>
            </a:r>
            <a:r>
              <a:rPr lang="en-US" altLang="ko-KR" sz="1400" dirty="0">
                <a:latin typeface="Malgun Gothic"/>
                <a:ea typeface="Malgun Gothic"/>
              </a:rPr>
              <a:t>: </a:t>
            </a:r>
            <a:r>
              <a:rPr lang="en-US" altLang="ko-KR" sz="1400" dirty="0" err="1">
                <a:latin typeface="Malgun Gothic"/>
                <a:ea typeface="Malgun Gothic"/>
              </a:rPr>
              <a:t>경기시즌</a:t>
            </a:r>
            <a:r>
              <a:rPr lang="en-US" altLang="ko-KR" sz="1400" dirty="0">
                <a:latin typeface="Malgun Gothic"/>
                <a:ea typeface="Malgun Gothic"/>
              </a:rPr>
              <a:t>(</a:t>
            </a:r>
            <a:r>
              <a:rPr lang="en-US" sz="1400" dirty="0">
                <a:ea typeface="+mn-lt"/>
                <a:cs typeface="+mn-lt"/>
              </a:rPr>
              <a:t>Season</a:t>
            </a:r>
            <a:r>
              <a:rPr lang="en-US" altLang="ko-KR" sz="1400" dirty="0">
                <a:latin typeface="Malgun Gothic"/>
                <a:ea typeface="Malgun Gothic"/>
              </a:rPr>
              <a:t>)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      </a:t>
            </a:r>
          </a:p>
          <a:p>
            <a:endParaRPr lang="ko-KR" altLang="en-US" sz="1400" dirty="0">
              <a:latin typeface="Malgun Gothic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err="1">
                <a:ea typeface="+mn-lt"/>
                <a:cs typeface="+mn-lt"/>
              </a:rPr>
              <a:t>산점도로</a:t>
            </a:r>
            <a:r>
              <a:rPr lang="en-US" altLang="en-US" sz="1400" dirty="0">
                <a:ea typeface="+mn-lt"/>
                <a:cs typeface="+mn-lt"/>
              </a:rPr>
              <a:t>,</a:t>
            </a:r>
            <a:r>
              <a:rPr lang="ko-KR" sz="1400" dirty="0">
                <a:ea typeface="+mn-lt"/>
                <a:cs typeface="+mn-lt"/>
              </a:rPr>
              <a:t> 여러 해에 걸쳐 메달을 하나도 획득하지 못한 스포츠의 분포를 보여줍니다</a:t>
            </a:r>
          </a:p>
          <a:p>
            <a:pPr marL="285750" indent="-285750">
              <a:buFont typeface="Arial"/>
              <a:buChar char="•"/>
            </a:pPr>
            <a:endParaRPr lang="ko-KR" sz="1400" dirty="0">
              <a:latin typeface="Franklin Gothic Book"/>
              <a:ea typeface="Malgun Gothic"/>
            </a:endParaRPr>
          </a:p>
          <a:p>
            <a:pPr marL="285750" indent="-285750">
              <a:buFont typeface="Arial"/>
              <a:buChar char="•"/>
            </a:pPr>
            <a:r>
              <a:rPr lang="ko-KR" sz="1400" b="1" dirty="0">
                <a:ea typeface="+mn-lt"/>
                <a:cs typeface="+mn-lt"/>
              </a:rPr>
              <a:t>메달이 없는 스포츠가 다양한 해에 걸쳐 다른 시즌에 어떻게 분포되는지 관찰</a:t>
            </a:r>
            <a:endParaRPr lang="ko-KR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6963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26E0BF-EFAA-D219-B4D2-2C374C80A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920" y="2250441"/>
            <a:ext cx="9763760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F0502020204030204" pitchFamily="34" charset="0"/>
              <a:buChar char="•"/>
            </a:pPr>
            <a:r>
              <a:rPr lang="ko-KR" sz="2000" dirty="0">
                <a:solidFill>
                  <a:srgbClr val="000000"/>
                </a:solidFill>
                <a:latin typeface="Malgun Gothic"/>
                <a:ea typeface="Malgun Gothic"/>
              </a:rPr>
              <a:t>개인별 강세를 보이는 </a:t>
            </a:r>
            <a:r>
              <a:rPr lang="ko-KR" altLang="en-US" sz="2000" dirty="0">
                <a:solidFill>
                  <a:srgbClr val="000000"/>
                </a:solidFill>
                <a:latin typeface="Malgun Gothic"/>
                <a:ea typeface="Malgun Gothic"/>
              </a:rPr>
              <a:t>경기종목</a:t>
            </a:r>
            <a:r>
              <a:rPr lang="ko-KR" sz="2000" dirty="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Malgun Gothic"/>
                <a:ea typeface="Malgun Gothic"/>
              </a:rPr>
              <a:t>확인, 해당 원인은 추가적으로 점검필요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F0502020204030204" pitchFamily="34" charset="0"/>
              <a:buChar char="•"/>
            </a:pPr>
            <a:endParaRPr lang="ko-KR" sz="20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F0502020204030204" pitchFamily="34" charset="0"/>
              <a:buChar char="•"/>
            </a:pPr>
            <a:r>
              <a:rPr lang="ko-KR" sz="2000" dirty="0">
                <a:solidFill>
                  <a:srgbClr val="000000"/>
                </a:solidFill>
                <a:latin typeface="Malgun Gothic"/>
                <a:ea typeface="Malgun Gothic"/>
              </a:rPr>
              <a:t>개인별 약세를 보이는 </a:t>
            </a:r>
            <a:r>
              <a:rPr lang="ko-KR" altLang="en-US" sz="2000" dirty="0">
                <a:solidFill>
                  <a:srgbClr val="000000"/>
                </a:solidFill>
                <a:latin typeface="Malgun Gothic"/>
                <a:ea typeface="Malgun Gothic"/>
              </a:rPr>
              <a:t>경기종목 확인, </a:t>
            </a:r>
            <a:r>
              <a:rPr lang="ko-KR" sz="2000" dirty="0">
                <a:solidFill>
                  <a:srgbClr val="000000"/>
                </a:solidFill>
                <a:latin typeface="Malgun Gothic"/>
                <a:ea typeface="Malgun Gothic"/>
              </a:rPr>
              <a:t>해당 </a:t>
            </a:r>
            <a:r>
              <a:rPr lang="ko-KR" altLang="en-US" sz="2000" dirty="0">
                <a:solidFill>
                  <a:srgbClr val="000000"/>
                </a:solidFill>
                <a:latin typeface="Malgun Gothic"/>
                <a:ea typeface="Malgun Gothic"/>
              </a:rPr>
              <a:t>원인은 추가적으로 점검필요</a:t>
            </a:r>
            <a:endParaRPr lang="en-US" altLang="ko-KR" sz="2000" dirty="0">
              <a:solidFill>
                <a:srgbClr val="000000"/>
              </a:solidFill>
              <a:latin typeface="Malgun Gothic"/>
              <a:ea typeface="맑은 고딕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F0502020204030204" pitchFamily="34" charset="0"/>
              <a:buChar char="•"/>
            </a:pPr>
            <a:endParaRPr lang="ko-KR" sz="20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F0502020204030204" pitchFamily="34" charset="0"/>
              <a:buChar char="•"/>
            </a:pPr>
            <a:r>
              <a:rPr lang="ko-KR" sz="2000" dirty="0">
                <a:solidFill>
                  <a:srgbClr val="000000"/>
                </a:solidFill>
                <a:latin typeface="Malgun Gothic"/>
                <a:ea typeface="Malgun Gothic"/>
              </a:rPr>
              <a:t>현재 </a:t>
            </a:r>
            <a:r>
              <a:rPr lang="ko-KR" sz="2000" dirty="0" err="1">
                <a:solidFill>
                  <a:srgbClr val="000000"/>
                </a:solidFill>
                <a:latin typeface="Malgun Gothic"/>
                <a:ea typeface="Malgun Gothic"/>
              </a:rPr>
              <a:t>경기종목중</a:t>
            </a:r>
            <a:r>
              <a:rPr lang="ko-KR" sz="2000" dirty="0">
                <a:solidFill>
                  <a:srgbClr val="000000"/>
                </a:solidFill>
                <a:latin typeface="Malgun Gothic"/>
                <a:ea typeface="Malgun Gothic"/>
              </a:rPr>
              <a:t> 메달을 획득하지 못한 경기종목에 대한</a:t>
            </a:r>
            <a:r>
              <a:rPr lang="en-US" altLang="ko-KR" sz="2000" dirty="0">
                <a:solidFill>
                  <a:srgbClr val="000000"/>
                </a:solidFill>
                <a:latin typeface="Malgun Gothic"/>
                <a:ea typeface="Malgun Gothic"/>
              </a:rPr>
              <a:t>,</a:t>
            </a:r>
            <a:r>
              <a:rPr lang="ko-KR" sz="2000" dirty="0">
                <a:solidFill>
                  <a:srgbClr val="000000"/>
                </a:solidFill>
                <a:latin typeface="Malgun Gothic"/>
                <a:ea typeface="Malgun Gothic"/>
              </a:rPr>
              <a:t> 원인규명 및 </a:t>
            </a:r>
            <a:r>
              <a:rPr lang="ko-KR" altLang="en-US" sz="2000" dirty="0">
                <a:solidFill>
                  <a:srgbClr val="000000"/>
                </a:solidFill>
                <a:latin typeface="Malgun Gothic"/>
                <a:ea typeface="Malgun Gothic"/>
              </a:rPr>
              <a:t>지원책 고려필요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F0502020204030204" pitchFamily="34" charset="0"/>
              <a:buChar char="•"/>
            </a:pPr>
            <a:endParaRPr lang="ko-KR" altLang="en-US" sz="20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F0502020204030204" pitchFamily="34" charset="0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Malgun Gothic"/>
                <a:ea typeface="Malgun Gothic"/>
              </a:rPr>
              <a:t>아직 미 참가한 경기종목이 있는지 </a:t>
            </a:r>
            <a:r>
              <a:rPr lang="ko-KR" sz="2000" dirty="0">
                <a:solidFill>
                  <a:srgbClr val="000000"/>
                </a:solidFill>
                <a:latin typeface="Malgun Gothic"/>
                <a:ea typeface="Malgun Gothic"/>
              </a:rPr>
              <a:t>전체 대상 스포츠종목과 </a:t>
            </a:r>
            <a:r>
              <a:rPr lang="ko-KR" sz="2000" err="1">
                <a:solidFill>
                  <a:srgbClr val="000000"/>
                </a:solidFill>
                <a:latin typeface="Malgun Gothic"/>
                <a:ea typeface="Malgun Gothic"/>
              </a:rPr>
              <a:t>비교후</a:t>
            </a:r>
            <a:r>
              <a:rPr lang="ko-KR" sz="2000" dirty="0">
                <a:solidFill>
                  <a:srgbClr val="000000"/>
                </a:solidFill>
                <a:latin typeface="Malgun Gothic"/>
                <a:ea typeface="Malgun Gothic"/>
              </a:rPr>
              <a:t> 확인필요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F0502020204030204" pitchFamily="34" charset="0"/>
              <a:buChar char="•"/>
            </a:pPr>
            <a:endParaRPr lang="ko-KR" altLang="en-US" sz="2000" dirty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,Sans-Serif" panose="020F0502020204030204" pitchFamily="34" charset="0"/>
              <a:buChar char="•"/>
            </a:pPr>
            <a:r>
              <a:rPr lang="ko-KR" altLang="en-US" sz="2000" dirty="0" err="1">
                <a:solidFill>
                  <a:srgbClr val="000000"/>
                </a:solidFill>
                <a:latin typeface="Malgun Gothic"/>
                <a:ea typeface="Malgun Gothic"/>
              </a:rPr>
              <a:t>선수별</a:t>
            </a:r>
            <a:r>
              <a:rPr lang="ko-KR" altLang="en-US" sz="2000" dirty="0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Malgun Gothic"/>
                <a:ea typeface="Malgun Gothic"/>
              </a:rPr>
              <a:t>인원구성수</a:t>
            </a:r>
            <a:r>
              <a:rPr lang="ko-KR" altLang="en-US" sz="2000" dirty="0">
                <a:solidFill>
                  <a:srgbClr val="000000"/>
                </a:solidFill>
                <a:latin typeface="Malgun Gothic"/>
                <a:ea typeface="Malgun Gothic"/>
              </a:rPr>
              <a:t> 및 신체조건도 메달획득에 영향이 있는지 추후 분석필요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2. 데이터분석 - 최종결과</a:t>
            </a:r>
          </a:p>
        </p:txBody>
      </p:sp>
    </p:spTree>
    <p:extLst>
      <p:ext uri="{BB962C8B-B14F-4D97-AF65-F5344CB8AC3E}">
        <p14:creationId xmlns:p14="http://schemas.microsoft.com/office/powerpoint/2010/main" val="368361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1-1.데이타셋정보</a:t>
            </a:r>
            <a:endParaRPr lang="ko-KR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AE155B3-177A-F364-4BC3-3874FE741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9696" y="1989139"/>
            <a:ext cx="6042041" cy="4260953"/>
          </a:xfrm>
        </p:spPr>
      </p:pic>
      <p:pic>
        <p:nvPicPr>
          <p:cNvPr id="4" name="그림 3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7617AF9F-6211-B0EC-435F-D94EE3B9A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407" y="2967154"/>
            <a:ext cx="4438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2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1-2. </a:t>
            </a:r>
            <a:r>
              <a:rPr lang="ko-KR" altLang="en-US" dirty="0" err="1">
                <a:latin typeface="맑은 고딕"/>
                <a:ea typeface="맑은 고딕"/>
              </a:rPr>
              <a:t>CSV파일의</a:t>
            </a:r>
            <a:r>
              <a:rPr lang="ko-KR" altLang="en-US" dirty="0">
                <a:latin typeface="맑은 고딕"/>
                <a:ea typeface="맑은 고딕"/>
              </a:rPr>
              <a:t> 자료구조</a:t>
            </a:r>
            <a:endParaRPr lang="ko-KR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5E4D628-DC4E-A936-1F66-13504FF44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40" y="2091086"/>
            <a:ext cx="9633027" cy="2452803"/>
          </a:xfrm>
          <a:prstGeom prst="rect">
            <a:avLst/>
          </a:prstGeom>
        </p:spPr>
      </p:pic>
      <p:pic>
        <p:nvPicPr>
          <p:cNvPr id="11" name="내용 개체 틀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49A99E9-1315-5233-40F9-2BEAA3013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28354" y="4652493"/>
            <a:ext cx="2581275" cy="1571625"/>
          </a:xfrm>
        </p:spPr>
      </p:pic>
    </p:spTree>
    <p:extLst>
      <p:ext uri="{BB962C8B-B14F-4D97-AF65-F5344CB8AC3E}">
        <p14:creationId xmlns:p14="http://schemas.microsoft.com/office/powerpoint/2010/main" val="215581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1-3.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중복제거(1)</a:t>
            </a:r>
          </a:p>
        </p:txBody>
      </p:sp>
      <p:pic>
        <p:nvPicPr>
          <p:cNvPr id="3" name="내용 개체 틀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71D4E14-E0F1-1054-7AF9-47447B462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6662" y="1934835"/>
            <a:ext cx="9214976" cy="4408185"/>
          </a:xfrm>
        </p:spPr>
      </p:pic>
    </p:spTree>
    <p:extLst>
      <p:ext uri="{BB962C8B-B14F-4D97-AF65-F5344CB8AC3E}">
        <p14:creationId xmlns:p14="http://schemas.microsoft.com/office/powerpoint/2010/main" val="60298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1-3.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중복제거(2)</a:t>
            </a:r>
          </a:p>
        </p:txBody>
      </p:sp>
      <p:pic>
        <p:nvPicPr>
          <p:cNvPr id="6" name="내용 개체 틀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4CC9D93-C4B8-EC54-6150-05D20B8C3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01643" y="2311401"/>
            <a:ext cx="5312874" cy="3760891"/>
          </a:xfrm>
        </p:spPr>
      </p:pic>
    </p:spTree>
    <p:extLst>
      <p:ext uri="{BB962C8B-B14F-4D97-AF65-F5344CB8AC3E}">
        <p14:creationId xmlns:p14="http://schemas.microsoft.com/office/powerpoint/2010/main" val="1355124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1-4.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코드자료수정</a:t>
            </a:r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CCB2348-C72E-F639-8129-8FD7493FD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13891" y="1955801"/>
            <a:ext cx="9397898" cy="4350171"/>
          </a:xfrm>
        </p:spPr>
      </p:pic>
    </p:spTree>
    <p:extLst>
      <p:ext uri="{BB962C8B-B14F-4D97-AF65-F5344CB8AC3E}">
        <p14:creationId xmlns:p14="http://schemas.microsoft.com/office/powerpoint/2010/main" val="112748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1-5.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dirty="0" err="1">
                <a:latin typeface="맑은 고딕"/>
                <a:ea typeface="맑은 고딕"/>
              </a:rPr>
              <a:t>결측치수정</a:t>
            </a:r>
            <a:r>
              <a:rPr lang="ko-KR" altLang="en-US" dirty="0">
                <a:latin typeface="맑은 고딕"/>
                <a:ea typeface="맑은 고딕"/>
              </a:rPr>
              <a:t>(1)</a:t>
            </a:r>
          </a:p>
        </p:txBody>
      </p:sp>
      <p:pic>
        <p:nvPicPr>
          <p:cNvPr id="6" name="내용 개체 틀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A2B8570-35E2-F04F-892F-42D0CA9F1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7554" y="1935481"/>
            <a:ext cx="6128171" cy="4431451"/>
          </a:xfr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C7787AA-DF53-255B-635A-E11B885C2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280" y="2217738"/>
            <a:ext cx="7051040" cy="41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1-5. </a:t>
            </a:r>
            <a:r>
              <a:rPr lang="ko-KR" altLang="en-US" dirty="0" err="1">
                <a:latin typeface="맑은 고딕"/>
                <a:ea typeface="맑은 고딕"/>
              </a:rPr>
              <a:t>데이터전처리</a:t>
            </a:r>
            <a:r>
              <a:rPr lang="ko-KR" altLang="en-US" dirty="0">
                <a:latin typeface="맑은 고딕"/>
                <a:ea typeface="맑은 고딕"/>
              </a:rPr>
              <a:t> - </a:t>
            </a:r>
            <a:r>
              <a:rPr lang="ko-KR" altLang="en-US" dirty="0" err="1">
                <a:latin typeface="맑은 고딕"/>
                <a:ea typeface="맑은 고딕"/>
              </a:rPr>
              <a:t>결측치수정</a:t>
            </a:r>
            <a:r>
              <a:rPr lang="ko-KR" altLang="en-US" dirty="0">
                <a:latin typeface="맑은 고딕"/>
                <a:ea typeface="맑은 고딕"/>
              </a:rPr>
              <a:t>(2)</a:t>
            </a:r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305BE4D-52D2-6A14-9D0D-AEDD61FAA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32283" y="2016761"/>
            <a:ext cx="6981994" cy="4258731"/>
          </a:xfrm>
        </p:spPr>
      </p:pic>
    </p:spTree>
    <p:extLst>
      <p:ext uri="{BB962C8B-B14F-4D97-AF65-F5344CB8AC3E}">
        <p14:creationId xmlns:p14="http://schemas.microsoft.com/office/powerpoint/2010/main" val="426986931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0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8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9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0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8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9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88FA6-D30E-4A7B-B44D-38F479CF5C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0492C7-3D05-4252-9070-907F9CD94C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EB45E-E4D2-4DCE-B9A6-76D2511C3B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와이드스크린</PresentationFormat>
  <Paragraphs>21</Paragraphs>
  <Slides>24</Slides>
  <Notes>24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1_RetrospectVTI</vt:lpstr>
      <vt:lpstr>올림픽 기록분석 (데이타톤)</vt:lpstr>
      <vt:lpstr>올림픽 기록 분석 - 기본정보</vt:lpstr>
      <vt:lpstr>1-1.데이타셋정보</vt:lpstr>
      <vt:lpstr>1-2. CSV파일의 자료구조</vt:lpstr>
      <vt:lpstr>1-3. 데이터전처리 - 중복제거(1)</vt:lpstr>
      <vt:lpstr>1-3. 데이터전처리 - 중복제거(2)</vt:lpstr>
      <vt:lpstr>1-4. 데이터전처리 - 코드자료수정</vt:lpstr>
      <vt:lpstr>1-5. 데이터전처리 - 결측치수정(1)</vt:lpstr>
      <vt:lpstr>1-5. 데이터전처리 - 결측치수정(2)</vt:lpstr>
      <vt:lpstr>1-6. 데이터전처리 - Merge</vt:lpstr>
      <vt:lpstr>1-7. 데이터전처리 - 결측치확인(1)</vt:lpstr>
      <vt:lpstr>1-7. 데이터전처리 - 결측치확인(2)</vt:lpstr>
      <vt:lpstr>1-7. 데이터전처리 - 결측치확인(3)</vt:lpstr>
      <vt:lpstr>1-7. 데이터전처리 - 결측치보정(4)</vt:lpstr>
      <vt:lpstr>1-7. 데이터전처리 - 결측치보정(5)</vt:lpstr>
      <vt:lpstr>1-8. 데이터전처리 - 열추가(Medal)</vt:lpstr>
      <vt:lpstr>2. 데이터분석 - 초기설정(1)</vt:lpstr>
      <vt:lpstr>2. 데이터분석 - 초기설정(한국set)</vt:lpstr>
      <vt:lpstr>2. 데이터분석 - 선수별 메달집계</vt:lpstr>
      <vt:lpstr>2. 데이터분석 - 선수/경기종목별(1)</vt:lpstr>
      <vt:lpstr>2. 데이터분석 - 선수/경기종목별(2)</vt:lpstr>
      <vt:lpstr>2. 데이터분석 - 경기종목 집계별</vt:lpstr>
      <vt:lpstr>2. 데이터분석 - 부진한 경기종목체크</vt:lpstr>
      <vt:lpstr>2. 데이터분석 - 최종결과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728</cp:revision>
  <dcterms:created xsi:type="dcterms:W3CDTF">2020-02-10T17:08:25Z</dcterms:created>
  <dcterms:modified xsi:type="dcterms:W3CDTF">2024-10-07T15:30:39Z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